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3" r:id="rId2"/>
    <p:sldId id="285" r:id="rId3"/>
    <p:sldId id="284" r:id="rId4"/>
    <p:sldId id="341" r:id="rId5"/>
    <p:sldId id="297" r:id="rId6"/>
    <p:sldId id="317" r:id="rId7"/>
    <p:sldId id="339" r:id="rId8"/>
    <p:sldId id="338" r:id="rId9"/>
    <p:sldId id="337" r:id="rId10"/>
    <p:sldId id="340" r:id="rId11"/>
    <p:sldId id="345" r:id="rId12"/>
    <p:sldId id="311" r:id="rId13"/>
    <p:sldId id="308" r:id="rId14"/>
    <p:sldId id="319" r:id="rId15"/>
    <p:sldId id="322" r:id="rId16"/>
    <p:sldId id="327" r:id="rId17"/>
    <p:sldId id="325" r:id="rId18"/>
    <p:sldId id="336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ay Bhardwaj" initials="AB" lastIdx="1" clrIdx="0">
    <p:extLst>
      <p:ext uri="{19B8F6BF-5375-455C-9EA6-DF929625EA0E}">
        <p15:presenceInfo xmlns:p15="http://schemas.microsoft.com/office/powerpoint/2012/main" userId="855dfd52e82099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FAC0"/>
    <a:srgbClr val="D8FCDC"/>
    <a:srgbClr val="B7EFBE"/>
    <a:srgbClr val="2AC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96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9C1B-1F9D-4255-BF0D-0B9445B67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9899C-FB44-45B4-B1D8-58BB9BA8C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8DF92-073B-4316-9D0B-27CC1C1A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7C0-C559-4B98-A5EE-E3B49F98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F053B-0697-4FDB-852E-DF51BCF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1772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C224-E607-4FD7-877B-48FB4C61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A3C5C-348A-4D91-8DB1-E42F4B6D2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DD643-9402-4875-B51A-86E3B2C5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A792E-9D8C-427F-848C-5520DD7A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9F3A7-4ABC-4510-8A88-F49B3D4C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338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B0283-DF4E-47AB-966B-BA6CD03BE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67516-C00F-4398-8EE7-D4D1080EA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075FE-482F-41D2-8899-33AA7146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C4EA8-359F-490E-83B3-370C3463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9C992-1304-45E6-8B58-4FC9718A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406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DD7D-15D0-4E65-AC90-A475A34A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0804-56B0-4F14-BA59-B92B3A37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3A2E-586A-4771-85CD-2CC1D47C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4357-E55C-43FA-8C54-FF1ABEE2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059FF-EAC6-48CC-9DA9-2FD540DA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1852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8C81-79E6-4CDB-A37A-8BA3B124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A17A5-DCD2-435C-92EA-96BAB5AE9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65D09-BCAC-4998-BAE6-D986C760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F612D-6981-4F07-989D-122FBE25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82FD-7661-4F09-8D52-0DC2AA24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515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0AB1-E5EE-4552-915D-491D403E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BB3D-AAE7-47E8-89A8-668671657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4E66D-AEBF-4E5D-AA71-4E76D19C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C1D90-B594-4F7B-9928-760003F9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03E44-5D6A-48F6-A110-181B7500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1FA5F-6F92-46D5-AF4D-EF1307C4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1042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6423-7F98-409A-8FC6-8B9C5D37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9A524-B909-4B98-8F89-EB0CB1289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BF4B2-230B-42E4-AC7B-7931ACC54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C8C586-C357-47F4-82FA-F3F6356F6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36EBD-4C9E-4066-84A7-EC8A026E3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C8A80-BB4D-4430-8EDB-72125C54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944CD-B72A-4D08-9704-FD001069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298F0-F497-4780-AFEA-A595236A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0205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EE7D-498B-44BA-AA1F-E018CC42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EC3A5-108D-4B98-A009-85745BD3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264F5-EE4A-420E-A9E3-3F7CF4D4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C1EEB-624D-47BD-B88B-3C910F57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445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98EE1-33B9-4081-8EE7-8BD204E7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242B5-A691-40FB-AE3E-2DDFE8DA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B6F8-4330-498D-AC05-442D1C2E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3065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A6D4-695E-44D6-BDBC-F554E0FA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126D-16A4-44E7-BF55-3B0DCF3C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9D52B-FE30-4A75-86BA-FFD7AA4F7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27A72-FB9A-4D06-9DDC-EB77641F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28ADB-865A-4CB0-B3FB-A70B6F67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68908-7F4F-4DC7-BC2B-77A6325B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786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E281-39FF-468B-8EA7-6063C994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A863B-DC42-48C7-9B6E-2EC7C4A1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9DC50-57B4-4E99-8BB4-9E9A4638A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F5AA-9FE1-4520-A997-30CF1CC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3C34-C1D5-4265-B85E-04D28ED4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3E3AB-44C0-406D-954B-B5486DC4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5805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53B79-32DA-4D2B-B136-5534FE8E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A41D2-FA9A-416C-864A-F98E146D4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8125-4714-4A1B-8E25-DC7064681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B6BE3-AA3E-4AAC-9D32-D0C5155E026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B54C9-94BA-45FD-9207-9391F713E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ACFF-1255-48DE-AE60-BB00E9FA7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896D6-24EF-4AFA-AEFB-FA3CD4106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adda.com/flutter-tutorial" TargetMode="External"/><Relationship Id="rId3" Type="http://schemas.openxmlformats.org/officeDocument/2006/relationships/hyperlink" Target="https://towardsdatascience.com/introduction-to-object-detection-943f21e26063" TargetMode="External"/><Relationship Id="rId7" Type="http://schemas.openxmlformats.org/officeDocument/2006/relationships/hyperlink" Target="https://flutter.dev/docs/reference/tutorials" TargetMode="External"/><Relationship Id="rId2" Type="http://schemas.openxmlformats.org/officeDocument/2006/relationships/hyperlink" Target="https://shrouded-falls-48764.herokuapp.com/docs/read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978-1-4302-5885-8_9" TargetMode="External"/><Relationship Id="rId5" Type="http://schemas.openxmlformats.org/officeDocument/2006/relationships/hyperlink" Target="https://doi.org/10.1007/978-1-4899-7687-1_817" TargetMode="External"/><Relationship Id="rId4" Type="http://schemas.openxmlformats.org/officeDocument/2006/relationships/hyperlink" Target="https://medium.com/flutter/testable-flutter-and-cloud-firestore-1cf2fbbce97b" TargetMode="External"/><Relationship Id="rId9" Type="http://schemas.openxmlformats.org/officeDocument/2006/relationships/hyperlink" Target="https://stackoverflow.com/questions/49072957/flutter-dart-open-a-view-after-a-dela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43284B-6A71-4DF3-BDA1-796821FB2A50}"/>
              </a:ext>
            </a:extLst>
          </p:cNvPr>
          <p:cNvSpPr txBox="1"/>
          <p:nvPr/>
        </p:nvSpPr>
        <p:spPr>
          <a:xfrm>
            <a:off x="2691011" y="920621"/>
            <a:ext cx="587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2510EE2-D4AA-4643-99D7-E3751622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11"/>
            <a:ext cx="10515600" cy="711855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Parking Synopsis PPT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Submitted by: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7413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Japman</a:t>
            </a: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(G12/49/CSE1/2017)</a:t>
            </a:r>
          </a:p>
          <a:p>
            <a:pPr marL="3427413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Japneet</a:t>
            </a: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(G12/50/CSE1/2017)</a:t>
            </a:r>
          </a:p>
          <a:p>
            <a:pPr marL="3427413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Jaskaran Singh </a:t>
            </a:r>
            <a:r>
              <a:rPr lang="en-US" sz="1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Kawatra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(G12/53/CSE1/2017)</a:t>
            </a:r>
          </a:p>
          <a:p>
            <a:pPr marL="3427413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Jaskirat</a:t>
            </a: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(G12/54/CSE1/2017)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Under the guidance of: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Basanti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 Nandi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of Computer Science &amp;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Guru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Tegh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Bahadur Institute of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1DB80-1B03-401B-9DFF-4F1D7CA6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84" y="4484455"/>
            <a:ext cx="922431" cy="9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363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92AAB8-C3BE-4915-B52F-4B8E0B1E3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2" y="0"/>
            <a:ext cx="29385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D7C8D-F10B-42E1-93CC-98856A9C2F81}"/>
              </a:ext>
            </a:extLst>
          </p:cNvPr>
          <p:cNvSpPr txBox="1"/>
          <p:nvPr/>
        </p:nvSpPr>
        <p:spPr>
          <a:xfrm>
            <a:off x="3048866" y="2965603"/>
            <a:ext cx="6094268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56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– Application flow Simply Parking (3)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18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D151-0BD4-48D4-BF57-1FC17543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905" y="2766218"/>
            <a:ext cx="6483303" cy="132556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5115823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B8A60-C4DF-4422-BDAA-E0A46F56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6" y="2500181"/>
            <a:ext cx="3102923" cy="325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8D2A9-830A-4B1E-80DC-0A32F335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04" y="2261833"/>
            <a:ext cx="3809646" cy="3735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F4E0A-E682-4013-928A-80891C3E2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15" y="3870897"/>
            <a:ext cx="2623967" cy="5174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3A6F50-B05B-4D80-B890-EF27821CA7E3}"/>
              </a:ext>
            </a:extLst>
          </p:cNvPr>
          <p:cNvSpPr txBox="1">
            <a:spLocks/>
          </p:cNvSpPr>
          <p:nvPr/>
        </p:nvSpPr>
        <p:spPr>
          <a:xfrm>
            <a:off x="838199" y="263154"/>
            <a:ext cx="10515600" cy="1760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has been tested on a series of different test cases based on various types of number plates in India and also abroad.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600" dirty="0"/>
          </a:p>
          <a:p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B2FBE5-2E5E-4527-8B4A-24359FD9C26C}"/>
              </a:ext>
            </a:extLst>
          </p:cNvPr>
          <p:cNvSpPr txBox="1">
            <a:spLocks/>
          </p:cNvSpPr>
          <p:nvPr/>
        </p:nvSpPr>
        <p:spPr>
          <a:xfrm>
            <a:off x="4211122" y="6084435"/>
            <a:ext cx="10515600" cy="1760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/>
              <a:t>Expected Output Sample (For Reference)</a:t>
            </a:r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477C0-F695-4479-BCB1-66D42A5BBFCC}"/>
              </a:ext>
            </a:extLst>
          </p:cNvPr>
          <p:cNvSpPr txBox="1"/>
          <p:nvPr/>
        </p:nvSpPr>
        <p:spPr>
          <a:xfrm>
            <a:off x="4830042" y="1710452"/>
            <a:ext cx="7361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</a:t>
            </a:r>
          </a:p>
        </p:txBody>
      </p:sp>
    </p:spTree>
    <p:extLst>
      <p:ext uri="{BB962C8B-B14F-4D97-AF65-F5344CB8AC3E}">
        <p14:creationId xmlns:p14="http://schemas.microsoft.com/office/powerpoint/2010/main" val="13729318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C024CE-976F-4CF6-9486-7F682F1C9476}"/>
              </a:ext>
            </a:extLst>
          </p:cNvPr>
          <p:cNvSpPr txBox="1">
            <a:spLocks/>
          </p:cNvSpPr>
          <p:nvPr/>
        </p:nvSpPr>
        <p:spPr>
          <a:xfrm>
            <a:off x="838200" y="553267"/>
            <a:ext cx="10515600" cy="9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AAFD41-A59A-45F8-B860-A4B94C0E3AAC}"/>
              </a:ext>
            </a:extLst>
          </p:cNvPr>
          <p:cNvSpPr txBox="1">
            <a:spLocks/>
          </p:cNvSpPr>
          <p:nvPr/>
        </p:nvSpPr>
        <p:spPr>
          <a:xfrm>
            <a:off x="838200" y="896521"/>
            <a:ext cx="10515600" cy="633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/>
          </a:p>
        </p:txBody>
      </p:sp>
      <p:pic>
        <p:nvPicPr>
          <p:cNvPr id="2050" name="Picture 14">
            <a:extLst>
              <a:ext uri="{FF2B5EF4-FFF2-40B4-BE49-F238E27FC236}">
                <a16:creationId xmlns:a16="http://schemas.microsoft.com/office/drawing/2014/main" id="{028D4BD7-F0E0-498E-AA18-3360C71FD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43" y="274421"/>
            <a:ext cx="2431290" cy="278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5">
            <a:extLst>
              <a:ext uri="{FF2B5EF4-FFF2-40B4-BE49-F238E27FC236}">
                <a16:creationId xmlns:a16="http://schemas.microsoft.com/office/drawing/2014/main" id="{C016AA73-E27A-4B1D-B955-0B8FC01F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42168" r="15912" b="14664"/>
          <a:stretch>
            <a:fillRect/>
          </a:stretch>
        </p:blipFill>
        <p:spPr bwMode="auto">
          <a:xfrm>
            <a:off x="4720431" y="769882"/>
            <a:ext cx="2751138" cy="17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15D2C3-9536-47FA-A212-84462423F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2659"/>
            <a:ext cx="3957638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Case(1) – Plate Detection</a:t>
            </a:r>
            <a:endParaRPr kumimoji="0" lang="en-GB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53EF9-E3C2-40D4-B5F9-3CBE9DEE9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213" y="18597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915C767-0EFE-4390-A84B-95A8D4CBE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157" y="2552644"/>
            <a:ext cx="18660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Input Camera Feed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544241-08AD-4848-A53B-0BAEF1B38FE0}"/>
              </a:ext>
            </a:extLst>
          </p:cNvPr>
          <p:cNvSpPr txBox="1"/>
          <p:nvPr/>
        </p:nvSpPr>
        <p:spPr>
          <a:xfrm>
            <a:off x="6837761" y="2738342"/>
            <a:ext cx="6691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 			Detected Plate and Mask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F0BA5-7EC2-42BE-8032-79C97195DB0A}"/>
              </a:ext>
            </a:extLst>
          </p:cNvPr>
          <p:cNvSpPr txBox="1"/>
          <p:nvPr/>
        </p:nvSpPr>
        <p:spPr>
          <a:xfrm>
            <a:off x="838200" y="3659026"/>
            <a:ext cx="67644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Case(2) – Plate Detection</a:t>
            </a:r>
            <a:endParaRPr kumimoji="0" lang="en-GB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2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D8F75EB6-ACB0-4B2B-B211-A2CB72B0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51823" r="13577" b="14075"/>
          <a:stretch>
            <a:fillRect/>
          </a:stretch>
        </p:blipFill>
        <p:spPr bwMode="auto">
          <a:xfrm>
            <a:off x="4714995" y="4181146"/>
            <a:ext cx="2762010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B133792-BAB4-46F8-AA80-86E694BB4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5780341"/>
            <a:ext cx="22835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Input Camera Feed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20">
            <a:extLst>
              <a:ext uri="{FF2B5EF4-FFF2-40B4-BE49-F238E27FC236}">
                <a16:creationId xmlns:a16="http://schemas.microsoft.com/office/drawing/2014/main" id="{BCDCC7F0-A743-4BD0-AAD3-23EFE2E3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991" y="3403482"/>
            <a:ext cx="2431290" cy="29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93E932-393D-473D-9CD3-C6FD41276277}"/>
              </a:ext>
            </a:extLst>
          </p:cNvPr>
          <p:cNvSpPr txBox="1"/>
          <p:nvPr/>
        </p:nvSpPr>
        <p:spPr>
          <a:xfrm>
            <a:off x="6997687" y="5648204"/>
            <a:ext cx="41573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 			                                                      Detected Plate and Mask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401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FB8560F-0679-47CF-8C7C-85E0BE979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1C9E-3BF6-4899-9D54-B1BAA9BC17BC}"/>
              </a:ext>
            </a:extLst>
          </p:cNvPr>
          <p:cNvSpPr txBox="1"/>
          <p:nvPr/>
        </p:nvSpPr>
        <p:spPr>
          <a:xfrm>
            <a:off x="241589" y="321071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Case(3) – Plate Detection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ADCCD442-7858-4FAA-A9B0-EA28406E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49248" r="16959" b="19411"/>
          <a:stretch>
            <a:fillRect/>
          </a:stretch>
        </p:blipFill>
        <p:spPr bwMode="auto">
          <a:xfrm>
            <a:off x="4998388" y="561740"/>
            <a:ext cx="2674938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B0608200-0FE9-4020-BE19-2FA391974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74" y="17227"/>
            <a:ext cx="2225685" cy="29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C1509-3898-4B69-A556-F11BF858FB36}"/>
              </a:ext>
            </a:extLst>
          </p:cNvPr>
          <p:cNvSpPr txBox="1"/>
          <p:nvPr/>
        </p:nvSpPr>
        <p:spPr>
          <a:xfrm>
            <a:off x="3151042" y="1806340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Camera Feed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92560-9ECE-44F4-890D-B48399BF3890}"/>
              </a:ext>
            </a:extLst>
          </p:cNvPr>
          <p:cNvSpPr txBox="1"/>
          <p:nvPr/>
        </p:nvSpPr>
        <p:spPr>
          <a:xfrm>
            <a:off x="6514233" y="2997600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Plate and Mask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5A838-F290-4307-8F8E-EA8A3E1AA8AE}"/>
              </a:ext>
            </a:extLst>
          </p:cNvPr>
          <p:cNvSpPr txBox="1"/>
          <p:nvPr/>
        </p:nvSpPr>
        <p:spPr>
          <a:xfrm>
            <a:off x="184731" y="3897498"/>
            <a:ext cx="64267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Case(4) – Plate Detection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9">
            <a:extLst>
              <a:ext uri="{FF2B5EF4-FFF2-40B4-BE49-F238E27FC236}">
                <a16:creationId xmlns:a16="http://schemas.microsoft.com/office/drawing/2014/main" id="{5E28D8B8-0816-4993-A3BF-5EE6080C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8" y="4198285"/>
            <a:ext cx="2674938" cy="135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AF58B4-FDE7-4A2E-9915-A1A70C019C7C}"/>
              </a:ext>
            </a:extLst>
          </p:cNvPr>
          <p:cNvSpPr txBox="1"/>
          <p:nvPr/>
        </p:nvSpPr>
        <p:spPr>
          <a:xfrm>
            <a:off x="2882612" y="5613737"/>
            <a:ext cx="6426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Camera Feed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30">
            <a:extLst>
              <a:ext uri="{FF2B5EF4-FFF2-40B4-BE49-F238E27FC236}">
                <a16:creationId xmlns:a16="http://schemas.microsoft.com/office/drawing/2014/main" id="{56620F8A-B8D3-4E33-A6E2-C8E56B5F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54" y="3320765"/>
            <a:ext cx="2211505" cy="298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CE9167-D642-4D8D-A4DA-8DDEB953E564}"/>
              </a:ext>
            </a:extLst>
          </p:cNvPr>
          <p:cNvSpPr txBox="1"/>
          <p:nvPr/>
        </p:nvSpPr>
        <p:spPr>
          <a:xfrm>
            <a:off x="6410324" y="6317098"/>
            <a:ext cx="6302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Plate and Mask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74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697">
            <a:extLst>
              <a:ext uri="{FF2B5EF4-FFF2-40B4-BE49-F238E27FC236}">
                <a16:creationId xmlns:a16="http://schemas.microsoft.com/office/drawing/2014/main" id="{D4465D8C-D68B-41DF-8E85-F446D13A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173" y="64367"/>
            <a:ext cx="1774913" cy="29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9698">
            <a:extLst>
              <a:ext uri="{FF2B5EF4-FFF2-40B4-BE49-F238E27FC236}">
                <a16:creationId xmlns:a16="http://schemas.microsoft.com/office/drawing/2014/main" id="{8F61D267-4406-4E5B-9111-CD8AFD31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8" y="957211"/>
            <a:ext cx="2019300" cy="107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293BBD-D24C-44E1-A2BC-7A75DE25C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8131-FC43-4D66-A090-B611615F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18" y="307263"/>
            <a:ext cx="31130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Case(5) – Plate Detection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BE864-4C29-4426-9C97-E7C09C038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622" y="2623251"/>
            <a:ext cx="58817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                                                  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Detected Plate and Mask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B29CF-1F94-4673-A63D-44581851ABE0}"/>
              </a:ext>
            </a:extLst>
          </p:cNvPr>
          <p:cNvSpPr txBox="1"/>
          <p:nvPr/>
        </p:nvSpPr>
        <p:spPr>
          <a:xfrm>
            <a:off x="5393568" y="2086303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Camera Feed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0B8B-0EB9-45F8-8EBD-7F5CE81798D1}"/>
              </a:ext>
            </a:extLst>
          </p:cNvPr>
          <p:cNvSpPr txBox="1"/>
          <p:nvPr/>
        </p:nvSpPr>
        <p:spPr>
          <a:xfrm>
            <a:off x="322118" y="3429000"/>
            <a:ext cx="6639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Case(6) – Plate Detection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9701">
            <a:extLst>
              <a:ext uri="{FF2B5EF4-FFF2-40B4-BE49-F238E27FC236}">
                <a16:creationId xmlns:a16="http://schemas.microsoft.com/office/drawing/2014/main" id="{735433A4-A2A0-4FE0-8D08-5457D414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733" y="3785568"/>
            <a:ext cx="1252537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099616-1E23-4A73-84C8-1EE055D34C34}"/>
              </a:ext>
            </a:extLst>
          </p:cNvPr>
          <p:cNvSpPr txBox="1"/>
          <p:nvPr/>
        </p:nvSpPr>
        <p:spPr>
          <a:xfrm>
            <a:off x="2925041" y="4481642"/>
            <a:ext cx="6639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Camera Feed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9703">
            <a:extLst>
              <a:ext uri="{FF2B5EF4-FFF2-40B4-BE49-F238E27FC236}">
                <a16:creationId xmlns:a16="http://schemas.microsoft.com/office/drawing/2014/main" id="{F95B7812-E134-461D-BF76-50B4D3D4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3496087"/>
            <a:ext cx="2326948" cy="26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A315CE-8FA0-4C2A-9B89-8B1F060E8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340" y="5719002"/>
            <a:ext cx="58817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                                                  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Detected Plate and Mask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24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9706">
            <a:extLst>
              <a:ext uri="{FF2B5EF4-FFF2-40B4-BE49-F238E27FC236}">
                <a16:creationId xmlns:a16="http://schemas.microsoft.com/office/drawing/2014/main" id="{91F3E978-3D05-4109-A56A-256A4F40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91" y="1407535"/>
            <a:ext cx="22383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9707">
            <a:extLst>
              <a:ext uri="{FF2B5EF4-FFF2-40B4-BE49-F238E27FC236}">
                <a16:creationId xmlns:a16="http://schemas.microsoft.com/office/drawing/2014/main" id="{FA511F1A-AF2D-46B6-9CEB-102230CA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45" y="113434"/>
            <a:ext cx="2921000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65E7D-747D-4863-85B8-E4066E28E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08956-9A3C-4D83-A042-F4DDE08B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136"/>
            <a:ext cx="31130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Case(7) – Plate Detection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205ED-D290-43B1-896D-115A9E88C14E}"/>
              </a:ext>
            </a:extLst>
          </p:cNvPr>
          <p:cNvSpPr txBox="1"/>
          <p:nvPr/>
        </p:nvSpPr>
        <p:spPr>
          <a:xfrm>
            <a:off x="4807745" y="2664835"/>
            <a:ext cx="610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Camera Feed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0BA22-D478-4405-8F59-FC2CB150EDD5}"/>
              </a:ext>
            </a:extLst>
          </p:cNvPr>
          <p:cNvSpPr txBox="1"/>
          <p:nvPr/>
        </p:nvSpPr>
        <p:spPr>
          <a:xfrm>
            <a:off x="8455603" y="2997344"/>
            <a:ext cx="4283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Plate and Mask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C2066-C01F-4342-8554-F55A2880BEB7}"/>
              </a:ext>
            </a:extLst>
          </p:cNvPr>
          <p:cNvSpPr txBox="1"/>
          <p:nvPr/>
        </p:nvSpPr>
        <p:spPr>
          <a:xfrm>
            <a:off x="92365" y="3609520"/>
            <a:ext cx="6395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Case(1) – OCR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9714">
            <a:extLst>
              <a:ext uri="{FF2B5EF4-FFF2-40B4-BE49-F238E27FC236}">
                <a16:creationId xmlns:a16="http://schemas.microsoft.com/office/drawing/2014/main" id="{4D64EA70-1313-4D57-A6B8-F3CD7A62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65" y="5126889"/>
            <a:ext cx="5468938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713">
            <a:extLst>
              <a:ext uri="{FF2B5EF4-FFF2-40B4-BE49-F238E27FC236}">
                <a16:creationId xmlns:a16="http://schemas.microsoft.com/office/drawing/2014/main" id="{2DFF172F-26B4-4844-AF20-30AB97C5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46" y="3802999"/>
            <a:ext cx="2463428" cy="29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7746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9717">
            <a:extLst>
              <a:ext uri="{FF2B5EF4-FFF2-40B4-BE49-F238E27FC236}">
                <a16:creationId xmlns:a16="http://schemas.microsoft.com/office/drawing/2014/main" id="{84B7E5FB-77D4-46D8-B7EC-359DCE36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47" y="219075"/>
            <a:ext cx="2728912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9718">
            <a:extLst>
              <a:ext uri="{FF2B5EF4-FFF2-40B4-BE49-F238E27FC236}">
                <a16:creationId xmlns:a16="http://schemas.microsoft.com/office/drawing/2014/main" id="{F4C8559B-46A2-4B41-A167-E1FAF569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54" y="941387"/>
            <a:ext cx="5219700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2E33FA-33F6-48FF-A24F-A030C92B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320FE-44C2-49D0-ACE2-BC34024C7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136"/>
            <a:ext cx="21319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Case(2) – OCR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B4D26-AEAE-46BF-AD1A-674FF5362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156AA-7C68-4761-94E2-9AEA804E48D9}"/>
              </a:ext>
            </a:extLst>
          </p:cNvPr>
          <p:cNvSpPr txBox="1"/>
          <p:nvPr/>
        </p:nvSpPr>
        <p:spPr>
          <a:xfrm>
            <a:off x="0" y="3298798"/>
            <a:ext cx="61202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Case(3) – OCR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Reason – 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 to Q similar to 0, the system detects last 4 digits as 0514 instead of 5141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708">
            <a:extLst>
              <a:ext uri="{FF2B5EF4-FFF2-40B4-BE49-F238E27FC236}">
                <a16:creationId xmlns:a16="http://schemas.microsoft.com/office/drawing/2014/main" id="{78FB5DFC-77EF-4672-8823-79C3892F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54" y="5022129"/>
            <a:ext cx="5219700" cy="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710">
            <a:extLst>
              <a:ext uri="{FF2B5EF4-FFF2-40B4-BE49-F238E27FC236}">
                <a16:creationId xmlns:a16="http://schemas.microsoft.com/office/drawing/2014/main" id="{6A5EF796-57B5-40CF-B6DC-D326EC9F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65" y="3709555"/>
            <a:ext cx="24796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284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723">
            <a:extLst>
              <a:ext uri="{FF2B5EF4-FFF2-40B4-BE49-F238E27FC236}">
                <a16:creationId xmlns:a16="http://schemas.microsoft.com/office/drawing/2014/main" id="{A9B891C2-4FED-42E2-A426-A05A33C6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37" y="113532"/>
            <a:ext cx="187325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9725">
            <a:extLst>
              <a:ext uri="{FF2B5EF4-FFF2-40B4-BE49-F238E27FC236}">
                <a16:creationId xmlns:a16="http://schemas.microsoft.com/office/drawing/2014/main" id="{FF03C191-3CB0-4D4A-BC56-E0D37E0F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64" y="1580429"/>
            <a:ext cx="5627688" cy="43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2AB160-396A-4065-ACF3-1CEDD93EA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06C7C-9D82-4FF2-B1F4-2882FBDBD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5326" y="227832"/>
            <a:ext cx="676339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Case(4) – OCR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Reason – 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 to Regex based on Indian format, detection fails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                                                  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90AAA6-EBFB-44DC-B2FF-A0E43E5B0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900" y="3231770"/>
            <a:ext cx="25555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Plate and Mask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66C3-5667-40E4-B412-2CF4A1C7714E}"/>
              </a:ext>
            </a:extLst>
          </p:cNvPr>
          <p:cNvSpPr txBox="1"/>
          <p:nvPr/>
        </p:nvSpPr>
        <p:spPr>
          <a:xfrm>
            <a:off x="-435326" y="3524157"/>
            <a:ext cx="110559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Case(5) – Plate Detection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 - 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Reason – 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 to Regex based on Indian format, detection fails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2258">
            <a:extLst>
              <a:ext uri="{FF2B5EF4-FFF2-40B4-BE49-F238E27FC236}">
                <a16:creationId xmlns:a16="http://schemas.microsoft.com/office/drawing/2014/main" id="{B6600A5C-B8D7-4829-8A7E-B65E3F0A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64" y="4858523"/>
            <a:ext cx="5627688" cy="4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726">
            <a:extLst>
              <a:ext uri="{FF2B5EF4-FFF2-40B4-BE49-F238E27FC236}">
                <a16:creationId xmlns:a16="http://schemas.microsoft.com/office/drawing/2014/main" id="{1D19C818-9CF7-46DE-9AE6-19BE501F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36" y="3814695"/>
            <a:ext cx="1873251" cy="252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1E1366-D9B2-4038-BBE3-472FAEE261FB}"/>
              </a:ext>
            </a:extLst>
          </p:cNvPr>
          <p:cNvSpPr txBox="1"/>
          <p:nvPr/>
        </p:nvSpPr>
        <p:spPr>
          <a:xfrm>
            <a:off x="9351818" y="6381900"/>
            <a:ext cx="106195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Detected Plate and Mask</a:t>
            </a:r>
            <a:endParaRPr kumimoji="0" lang="en-GB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277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A1CF-65C9-4ED6-90A4-2FA2B97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9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7A46-4BAF-4EC7-8ACB-03EA66E0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491"/>
            <a:ext cx="10072456" cy="53957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Books, Journals and Articles</a:t>
            </a: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O’Reilly - Hands On Machine Learning with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ScikitLearn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TensorFlow,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Pg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80-165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Allibai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(2018, November 21). Building a deep learning model using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Medium. https://towardsdatascience.com/building-a-deep-learning-model-using-keras-1548ca149d37</a:t>
            </a: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Zhang, Wei (1988). "Shift-invariant pattern recognition neural network and its optical architecture". Proceedings of Annual Conference of the Japan Society of Applied Physics.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Vishal Gupta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Restful API Guide -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https://shrouded-falls-48764.herokuapp.com/docs/readme.html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Venkatachalam, M. (2020, May 14). Introduction to object detection. Medium.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https://towardsdatascience.com/introduction-to-object-detection-943f21e26063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Labenz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 (2020, October 15). Testable flutter and cloud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Medium.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https://medium.com/flutter/testable-flutter-and-cloud-firestore-1cf2fbbce97b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 Uther, ​. (2017). Temporal difference learning. Encyclopedia of Machine Learning and Data Mining, 1233-1240.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https://doi.org/10.1007/978-1-4899-7687-1_817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Wright, S. (2013). App logic components. Pro SharePoint 2013 App Development, 245-282.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https://doi.org/10.1007/978-1-4302-5885-8_9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References</a:t>
            </a:r>
          </a:p>
          <a:p>
            <a:pPr marL="0" indent="0" algn="l">
              <a:buNone/>
            </a:pPr>
            <a:r>
              <a:rPr lang="en-IN" sz="12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sz="12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https://flutter.dev/docs/reference/tutorials</a:t>
            </a:r>
            <a:endParaRPr lang="en-IN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https://www.w3adda.com/flutter-tutorial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https://stackoverflow.com/questions/49072957/flutter-dart-open-a-view-after-a-delay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610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250E9-9D60-42F7-B5C6-0AC427ED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D73E5-9EEE-4C36-B852-6485C3BECA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Model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App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240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2FF2-7714-40F1-A95E-E58E99A9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ED70-F2B6-4591-9888-CA68C9608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39" y="1976042"/>
            <a:ext cx="10666521" cy="3640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Our project is a one stop solution for all parking problems. It takes care of available parking spaces, ticketing and all parking related charges and payments with support for both Android and IOS devices.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 have also developed a Web-App based admin console to manage backend operations and payment transactions making it easy an convenient for people with non technical backgrounds to operate the system.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136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20FFC4-81D9-4925-9B6D-43772C15F4F7}"/>
              </a:ext>
            </a:extLst>
          </p:cNvPr>
          <p:cNvSpPr txBox="1"/>
          <p:nvPr/>
        </p:nvSpPr>
        <p:spPr>
          <a:xfrm>
            <a:off x="1170707" y="692135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consists of 3 elements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Deeplearning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trained for number plate recognition.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program for plate detection and OCR.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application to manage data and make payments.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Web-App based admin console.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9EFFF-36F1-4AE8-872A-EC7580C1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707" y="2723460"/>
            <a:ext cx="10872353" cy="3759272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Labelbox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OpenCV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Firebase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Flutter </a:t>
            </a:r>
          </a:p>
        </p:txBody>
      </p:sp>
    </p:spTree>
    <p:extLst>
      <p:ext uri="{BB962C8B-B14F-4D97-AF65-F5344CB8AC3E}">
        <p14:creationId xmlns:p14="http://schemas.microsoft.com/office/powerpoint/2010/main" val="42709244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F53CE-2089-431A-9B36-DD480B45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75E4-DAF5-4C22-BE7D-4C596A7D7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0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 Python distribution with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support or use Google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Colab’s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Notebook.</a:t>
            </a:r>
          </a:p>
          <a:p>
            <a:pPr marL="514350" indent="-51435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pictures manually as well as collect from the internet.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Label number plates data using Label Box.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Export this data to JSON file.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Load it into Pandas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Train the detection model.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    Test the model on test cases.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    Make the model converge.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    Crop detected image and feed it to Python Tesseract OCR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  Upload OCR detected output on firebase.</a:t>
            </a:r>
          </a:p>
        </p:txBody>
      </p:sp>
    </p:spTree>
    <p:extLst>
      <p:ext uri="{BB962C8B-B14F-4D97-AF65-F5344CB8AC3E}">
        <p14:creationId xmlns:p14="http://schemas.microsoft.com/office/powerpoint/2010/main" val="42934502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785992-AC36-4E2E-AA35-70BDAFE3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Flutter 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FB3125-6F6D-458D-A367-B5F9F3574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20"/>
            <a:ext cx="10515600" cy="4854575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Flutter SDK: Download the installation bundle to get the latest stable release of Flutter.</a:t>
            </a:r>
          </a:p>
          <a:p>
            <a:pPr marL="514350" indent="-51435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Android Studio for flutter.</a:t>
            </a:r>
          </a:p>
          <a:p>
            <a:pPr marL="514350" indent="-514350"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application with Firebase Backend.</a:t>
            </a:r>
          </a:p>
          <a:p>
            <a:pPr marL="457200" indent="-457200">
              <a:buFont typeface="Arial" panose="020B0604020202020204" pitchFamily="34" charset="0"/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the Sign-In module with support for Google sign-in from Firebase.</a:t>
            </a:r>
          </a:p>
          <a:p>
            <a:pPr marL="457200" indent="-457200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Parking, Logs and MyAccount screens and build the flow.</a:t>
            </a:r>
          </a:p>
          <a:p>
            <a:pPr marL="457200" indent="-457200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the Add Vehicle screen and integrate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VehicleInfo-RestfulAPI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obtain Car details from number plate.</a:t>
            </a:r>
          </a:p>
          <a:p>
            <a:pPr marL="457200" indent="-457200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vehicle details in Cloud-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vehicle number from AI-Model-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and generate parking log in Firebase.</a:t>
            </a:r>
          </a:p>
          <a:p>
            <a:pPr marL="457200" indent="-457200">
              <a:buAutoNum type="arabicPeriod" startAt="4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 to ping when same number plate is detected at exit. Calculate fare using timestamp and debit amount from payment gateway.</a:t>
            </a:r>
          </a:p>
        </p:txBody>
      </p:sp>
    </p:spTree>
    <p:extLst>
      <p:ext uri="{BB962C8B-B14F-4D97-AF65-F5344CB8AC3E}">
        <p14:creationId xmlns:p14="http://schemas.microsoft.com/office/powerpoint/2010/main" val="24290947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1172-02C6-47F6-930C-B265A92A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Diagrams</a:t>
            </a:r>
          </a:p>
        </p:txBody>
      </p:sp>
    </p:spTree>
    <p:extLst>
      <p:ext uri="{BB962C8B-B14F-4D97-AF65-F5344CB8AC3E}">
        <p14:creationId xmlns:p14="http://schemas.microsoft.com/office/powerpoint/2010/main" val="23763869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2">
            <a:extLst>
              <a:ext uri="{FF2B5EF4-FFF2-40B4-BE49-F238E27FC236}">
                <a16:creationId xmlns:a16="http://schemas.microsoft.com/office/drawing/2014/main" id="{70624D60-AA27-4CE5-83F4-6B0FA9BA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3" y="0"/>
            <a:ext cx="3494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9">
            <a:extLst>
              <a:ext uri="{FF2B5EF4-FFF2-40B4-BE49-F238E27FC236}">
                <a16:creationId xmlns:a16="http://schemas.microsoft.com/office/drawing/2014/main" id="{B6F22390-AE21-45D2-A00A-D0781BC1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71938"/>
            <a:ext cx="253047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843F04C-FA92-44DE-BA6C-E3AE261B1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938" y="3105834"/>
            <a:ext cx="41088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– Application flow Simply Parking (1)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E4E2E5-4952-494D-9DE5-2269228D0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71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 flow Simply Parking (2)</a:t>
            </a: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75855C2-DF70-4632-80A0-3F5926FA8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7951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</a:t>
            </a: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 flow Simply Parking (3)</a:t>
            </a: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191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971DB9AE-E18B-4CA3-B64D-116FF7E7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89" y="0"/>
            <a:ext cx="2920754" cy="68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FF775-69FB-484F-8D65-6BDD3928E040}"/>
              </a:ext>
            </a:extLst>
          </p:cNvPr>
          <p:cNvSpPr txBox="1"/>
          <p:nvPr/>
        </p:nvSpPr>
        <p:spPr>
          <a:xfrm>
            <a:off x="3094326" y="2961957"/>
            <a:ext cx="6003348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56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– Application flow Simply Parking (2)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665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1074</Words>
  <Application>Microsoft Office PowerPoint</Application>
  <PresentationFormat>Widescreen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Automated Parking</vt:lpstr>
      <vt:lpstr>Introduction</vt:lpstr>
      <vt:lpstr>Technologies used:   1. Labelbox  2. Colab 3. Jupyter Notebook 4. Keras 5. OpenCV 6. PyTesseract 7. Firebase 8. Flutter </vt:lpstr>
      <vt:lpstr>Procedure for Deep Learning Model</vt:lpstr>
      <vt:lpstr>Procedure for Flutter Application</vt:lpstr>
      <vt:lpstr>Flow Diagrams</vt:lpstr>
      <vt:lpstr>PowerPoint Presentation</vt:lpstr>
      <vt:lpstr>PowerPoint Presentation</vt:lpstr>
      <vt:lpstr>PowerPoint Presentation</vt:lpstr>
      <vt:lpstr>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BY  PRINCIPLE COMPONENT ANALYSIS</dc:title>
  <dc:creator>G12-GTBIT</dc:creator>
  <cp:lastModifiedBy> </cp:lastModifiedBy>
  <cp:revision>105</cp:revision>
  <dcterms:created xsi:type="dcterms:W3CDTF">2020-09-15T09:43:14Z</dcterms:created>
  <dcterms:modified xsi:type="dcterms:W3CDTF">2021-06-18T08:06:07Z</dcterms:modified>
</cp:coreProperties>
</file>